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4" r:id="rId7"/>
    <p:sldId id="262" r:id="rId8"/>
    <p:sldId id="265" r:id="rId9"/>
    <p:sldId id="261" r:id="rId10"/>
    <p:sldId id="263"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4659"/>
  </p:normalViewPr>
  <p:slideViewPr>
    <p:cSldViewPr snapToGrid="0" snapToObjects="1">
      <p:cViewPr varScale="1">
        <p:scale>
          <a:sx n="117" d="100"/>
          <a:sy n="117" d="100"/>
        </p:scale>
        <p:origin x="36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2.pn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5/24/20</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5/24/20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5/24/20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5/24/20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5/24/20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5/24/20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5/24/20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5/24/20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5/24/20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5/24/20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5/24/20</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DFB14-8BC6-6247-A8A1-2B880E9786A8}"/>
              </a:ext>
            </a:extLst>
          </p:cNvPr>
          <p:cNvSpPr>
            <a:spLocks noGrp="1"/>
          </p:cNvSpPr>
          <p:nvPr>
            <p:ph type="ctrTitle"/>
          </p:nvPr>
        </p:nvSpPr>
        <p:spPr/>
        <p:txBody>
          <a:bodyPr>
            <a:normAutofit fontScale="90000"/>
          </a:bodyPr>
          <a:lstStyle/>
          <a:p>
            <a:r>
              <a:rPr lang="en-US" dirty="0"/>
              <a:t>BEST PLACE TO WATCH MORE FOOTBALL GAMES IN </a:t>
            </a:r>
            <a:r>
              <a:rPr lang="en-US" dirty="0" err="1"/>
              <a:t>usa</a:t>
            </a:r>
            <a:br>
              <a:rPr lang="en-US" dirty="0"/>
            </a:br>
            <a:br>
              <a:rPr lang="en-US" dirty="0"/>
            </a:br>
            <a:br>
              <a:rPr lang="en-US" dirty="0"/>
            </a:br>
            <a:endParaRPr lang="en-US" dirty="0"/>
          </a:p>
        </p:txBody>
      </p:sp>
      <p:pic>
        <p:nvPicPr>
          <p:cNvPr id="6" name="Picture 5">
            <a:extLst>
              <a:ext uri="{FF2B5EF4-FFF2-40B4-BE49-F238E27FC236}">
                <a16:creationId xmlns:a16="http://schemas.microsoft.com/office/drawing/2014/main" id="{E422C567-6DD5-8A4B-AC6F-BC051CD0B790}"/>
              </a:ext>
            </a:extLst>
          </p:cNvPr>
          <p:cNvPicPr>
            <a:picLocks noChangeAspect="1"/>
          </p:cNvPicPr>
          <p:nvPr/>
        </p:nvPicPr>
        <p:blipFill>
          <a:blip r:embed="rId2"/>
          <a:stretch>
            <a:fillRect/>
          </a:stretch>
        </p:blipFill>
        <p:spPr>
          <a:xfrm>
            <a:off x="2035629" y="2198914"/>
            <a:ext cx="6901542" cy="3864429"/>
          </a:xfrm>
          <a:prstGeom prst="rect">
            <a:avLst/>
          </a:prstGeom>
        </p:spPr>
      </p:pic>
      <p:sp>
        <p:nvSpPr>
          <p:cNvPr id="10" name="TextBox 9">
            <a:extLst>
              <a:ext uri="{FF2B5EF4-FFF2-40B4-BE49-F238E27FC236}">
                <a16:creationId xmlns:a16="http://schemas.microsoft.com/office/drawing/2014/main" id="{F657149A-355C-7647-A904-C4CA738D6AD1}"/>
              </a:ext>
            </a:extLst>
          </p:cNvPr>
          <p:cNvSpPr txBox="1"/>
          <p:nvPr/>
        </p:nvSpPr>
        <p:spPr>
          <a:xfrm>
            <a:off x="1426028" y="6106886"/>
            <a:ext cx="6509658" cy="646331"/>
          </a:xfrm>
          <a:prstGeom prst="rect">
            <a:avLst/>
          </a:prstGeom>
          <a:noFill/>
        </p:spPr>
        <p:txBody>
          <a:bodyPr wrap="square" rtlCol="0">
            <a:spAutoFit/>
          </a:bodyPr>
          <a:lstStyle/>
          <a:p>
            <a:r>
              <a:rPr lang="en-US" sz="3600" dirty="0">
                <a:solidFill>
                  <a:schemeClr val="tx1">
                    <a:lumMod val="85000"/>
                  </a:schemeClr>
                </a:solidFill>
              </a:rPr>
              <a:t>COURSERA GOPI 052320 10AM</a:t>
            </a:r>
          </a:p>
        </p:txBody>
      </p:sp>
    </p:spTree>
    <p:extLst>
      <p:ext uri="{BB962C8B-B14F-4D97-AF65-F5344CB8AC3E}">
        <p14:creationId xmlns:p14="http://schemas.microsoft.com/office/powerpoint/2010/main" val="153487134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5DF41B-1D27-894A-BF61-862ABAF36589}"/>
              </a:ext>
            </a:extLst>
          </p:cNvPr>
          <p:cNvSpPr>
            <a:spLocks noGrp="1"/>
          </p:cNvSpPr>
          <p:nvPr>
            <p:ph type="title"/>
          </p:nvPr>
        </p:nvSpPr>
        <p:spPr/>
        <p:txBody>
          <a:bodyPr/>
          <a:lstStyle/>
          <a:p>
            <a:r>
              <a:rPr lang="en-US" dirty="0" err="1"/>
              <a:t>chicago</a:t>
            </a:r>
            <a:endParaRPr lang="en-US" dirty="0"/>
          </a:p>
        </p:txBody>
      </p:sp>
      <p:pic>
        <p:nvPicPr>
          <p:cNvPr id="5" name="Content Placeholder 4">
            <a:extLst>
              <a:ext uri="{FF2B5EF4-FFF2-40B4-BE49-F238E27FC236}">
                <a16:creationId xmlns:a16="http://schemas.microsoft.com/office/drawing/2014/main" id="{1703A43E-8EB3-A843-906F-A43FC2A9FBB5}"/>
              </a:ext>
            </a:extLst>
          </p:cNvPr>
          <p:cNvPicPr>
            <a:picLocks noGrp="1" noChangeAspect="1"/>
          </p:cNvPicPr>
          <p:nvPr>
            <p:ph idx="1"/>
          </p:nvPr>
        </p:nvPicPr>
        <p:blipFill>
          <a:blip r:embed="rId2"/>
          <a:stretch>
            <a:fillRect/>
          </a:stretch>
        </p:blipFill>
        <p:spPr>
          <a:xfrm>
            <a:off x="1141413" y="2249487"/>
            <a:ext cx="9905998" cy="4499655"/>
          </a:xfrm>
        </p:spPr>
      </p:pic>
      <p:pic>
        <p:nvPicPr>
          <p:cNvPr id="6" name="Picture 5">
            <a:extLst>
              <a:ext uri="{FF2B5EF4-FFF2-40B4-BE49-F238E27FC236}">
                <a16:creationId xmlns:a16="http://schemas.microsoft.com/office/drawing/2014/main" id="{69E81A80-40EA-2144-BA51-3622AB4B93D1}"/>
              </a:ext>
            </a:extLst>
          </p:cNvPr>
          <p:cNvPicPr>
            <a:picLocks noChangeAspect="1"/>
          </p:cNvPicPr>
          <p:nvPr/>
        </p:nvPicPr>
        <p:blipFill>
          <a:blip r:embed="rId3"/>
          <a:stretch>
            <a:fillRect/>
          </a:stretch>
        </p:blipFill>
        <p:spPr>
          <a:xfrm>
            <a:off x="8948057" y="466118"/>
            <a:ext cx="2808514" cy="1630969"/>
          </a:xfrm>
          <a:prstGeom prst="rect">
            <a:avLst/>
          </a:prstGeom>
        </p:spPr>
      </p:pic>
      <p:sp>
        <p:nvSpPr>
          <p:cNvPr id="7" name="TextBox 6">
            <a:extLst>
              <a:ext uri="{FF2B5EF4-FFF2-40B4-BE49-F238E27FC236}">
                <a16:creationId xmlns:a16="http://schemas.microsoft.com/office/drawing/2014/main" id="{19724DA2-B757-AC44-B04C-A436F48D48BB}"/>
              </a:ext>
            </a:extLst>
          </p:cNvPr>
          <p:cNvSpPr txBox="1"/>
          <p:nvPr/>
        </p:nvSpPr>
        <p:spPr>
          <a:xfrm>
            <a:off x="1426028" y="6106886"/>
            <a:ext cx="6509658" cy="646331"/>
          </a:xfrm>
          <a:prstGeom prst="rect">
            <a:avLst/>
          </a:prstGeom>
          <a:noFill/>
        </p:spPr>
        <p:txBody>
          <a:bodyPr wrap="square" rtlCol="0">
            <a:spAutoFit/>
          </a:bodyPr>
          <a:lstStyle/>
          <a:p>
            <a:r>
              <a:rPr lang="en-US" sz="3600" dirty="0">
                <a:solidFill>
                  <a:schemeClr val="bg2">
                    <a:lumMod val="40000"/>
                    <a:lumOff val="60000"/>
                  </a:schemeClr>
                </a:solidFill>
              </a:rPr>
              <a:t>COURSERA GOPI 052320 10AM</a:t>
            </a:r>
          </a:p>
        </p:txBody>
      </p:sp>
    </p:spTree>
    <p:extLst>
      <p:ext uri="{BB962C8B-B14F-4D97-AF65-F5344CB8AC3E}">
        <p14:creationId xmlns:p14="http://schemas.microsoft.com/office/powerpoint/2010/main" val="11961711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D4CA6-2578-E940-9E9C-197E66C8788E}"/>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5DD66DF7-CDF8-B846-BC54-08B7352C4D94}"/>
              </a:ext>
            </a:extLst>
          </p:cNvPr>
          <p:cNvSpPr>
            <a:spLocks noGrp="1"/>
          </p:cNvSpPr>
          <p:nvPr>
            <p:ph idx="1"/>
          </p:nvPr>
        </p:nvSpPr>
        <p:spPr/>
        <p:txBody>
          <a:bodyPr>
            <a:normAutofit/>
          </a:bodyPr>
          <a:lstStyle/>
          <a:p>
            <a:pPr marL="0" indent="0">
              <a:buNone/>
            </a:pPr>
            <a:r>
              <a:rPr lang="en-US" dirty="0"/>
              <a:t>With all our analysis, we are concluding that San Francisco is the best place for our tourist to watch more football games in USA than any other city in USA, it will help our tourist save cost and time in avoiding travel to multiple places to watch his most loved football games in USA, just in staying in San Francisco, he can other attractions in San Francisco while there was no football match.</a:t>
            </a:r>
          </a:p>
          <a:p>
            <a:endParaRPr lang="en-US" dirty="0"/>
          </a:p>
        </p:txBody>
      </p:sp>
      <p:pic>
        <p:nvPicPr>
          <p:cNvPr id="5" name="Picture 4">
            <a:extLst>
              <a:ext uri="{FF2B5EF4-FFF2-40B4-BE49-F238E27FC236}">
                <a16:creationId xmlns:a16="http://schemas.microsoft.com/office/drawing/2014/main" id="{8DEC65F7-AD89-2B46-8CF2-7E7D5EBF7602}"/>
              </a:ext>
            </a:extLst>
          </p:cNvPr>
          <p:cNvPicPr>
            <a:picLocks noChangeAspect="1"/>
          </p:cNvPicPr>
          <p:nvPr/>
        </p:nvPicPr>
        <p:blipFill>
          <a:blip r:embed="rId2"/>
          <a:stretch>
            <a:fillRect/>
          </a:stretch>
        </p:blipFill>
        <p:spPr>
          <a:xfrm>
            <a:off x="8948057" y="466118"/>
            <a:ext cx="2808514" cy="1630969"/>
          </a:xfrm>
          <a:prstGeom prst="rect">
            <a:avLst/>
          </a:prstGeom>
        </p:spPr>
      </p:pic>
      <p:sp>
        <p:nvSpPr>
          <p:cNvPr id="6" name="TextBox 5">
            <a:extLst>
              <a:ext uri="{FF2B5EF4-FFF2-40B4-BE49-F238E27FC236}">
                <a16:creationId xmlns:a16="http://schemas.microsoft.com/office/drawing/2014/main" id="{1AC739A3-7850-C040-B497-7114729A232C}"/>
              </a:ext>
            </a:extLst>
          </p:cNvPr>
          <p:cNvSpPr txBox="1"/>
          <p:nvPr/>
        </p:nvSpPr>
        <p:spPr>
          <a:xfrm>
            <a:off x="1426028" y="6106886"/>
            <a:ext cx="6509658" cy="646331"/>
          </a:xfrm>
          <a:prstGeom prst="rect">
            <a:avLst/>
          </a:prstGeom>
          <a:noFill/>
        </p:spPr>
        <p:txBody>
          <a:bodyPr wrap="square" rtlCol="0">
            <a:spAutoFit/>
          </a:bodyPr>
          <a:lstStyle/>
          <a:p>
            <a:r>
              <a:rPr lang="en-US" sz="3600" dirty="0">
                <a:solidFill>
                  <a:schemeClr val="bg2">
                    <a:lumMod val="40000"/>
                    <a:lumOff val="60000"/>
                  </a:schemeClr>
                </a:solidFill>
              </a:rPr>
              <a:t>COURSERA GOPI 052320 10AM</a:t>
            </a:r>
          </a:p>
        </p:txBody>
      </p:sp>
    </p:spTree>
    <p:extLst>
      <p:ext uri="{BB962C8B-B14F-4D97-AF65-F5344CB8AC3E}">
        <p14:creationId xmlns:p14="http://schemas.microsoft.com/office/powerpoint/2010/main" val="3032691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4C81A-E5C8-AA40-AFE4-AD55722383CD}"/>
              </a:ext>
            </a:extLst>
          </p:cNvPr>
          <p:cNvSpPr>
            <a:spLocks noGrp="1"/>
          </p:cNvSpPr>
          <p:nvPr>
            <p:ph type="title"/>
          </p:nvPr>
        </p:nvSpPr>
        <p:spPr/>
        <p:txBody>
          <a:bodyPr/>
          <a:lstStyle/>
          <a:p>
            <a:r>
              <a:rPr lang="en-US" dirty="0"/>
              <a:t>Business Problem</a:t>
            </a:r>
          </a:p>
        </p:txBody>
      </p:sp>
      <p:sp>
        <p:nvSpPr>
          <p:cNvPr id="3" name="Content Placeholder 2">
            <a:extLst>
              <a:ext uri="{FF2B5EF4-FFF2-40B4-BE49-F238E27FC236}">
                <a16:creationId xmlns:a16="http://schemas.microsoft.com/office/drawing/2014/main" id="{CE11847C-9DD8-E449-B170-6E2413D6A650}"/>
              </a:ext>
            </a:extLst>
          </p:cNvPr>
          <p:cNvSpPr>
            <a:spLocks noGrp="1"/>
          </p:cNvSpPr>
          <p:nvPr>
            <p:ph idx="1"/>
          </p:nvPr>
        </p:nvSpPr>
        <p:spPr/>
        <p:txBody>
          <a:bodyPr/>
          <a:lstStyle/>
          <a:p>
            <a:pPr marL="0" indent="0">
              <a:buNone/>
            </a:pPr>
            <a:r>
              <a:rPr lang="en-US" dirty="0"/>
              <a:t>Football fan in France, never visited USA, but would like to visit and stay in a city in USA for a month to watch more football matches, without traveling to many cities in USA. The problem is to analyze the density of Football stadium in the major US cities and find the best place for our tourist so that he can visit one place, stay and watch all matches without traveling to multiple places </a:t>
            </a:r>
          </a:p>
        </p:txBody>
      </p:sp>
      <p:pic>
        <p:nvPicPr>
          <p:cNvPr id="4" name="Picture 3">
            <a:extLst>
              <a:ext uri="{FF2B5EF4-FFF2-40B4-BE49-F238E27FC236}">
                <a16:creationId xmlns:a16="http://schemas.microsoft.com/office/drawing/2014/main" id="{795D8F6F-E19F-EB42-A058-EF2E0737F04B}"/>
              </a:ext>
            </a:extLst>
          </p:cNvPr>
          <p:cNvPicPr>
            <a:picLocks noChangeAspect="1"/>
          </p:cNvPicPr>
          <p:nvPr/>
        </p:nvPicPr>
        <p:blipFill>
          <a:blip r:embed="rId2"/>
          <a:stretch>
            <a:fillRect/>
          </a:stretch>
        </p:blipFill>
        <p:spPr>
          <a:xfrm>
            <a:off x="8948057" y="466118"/>
            <a:ext cx="2808514" cy="1630969"/>
          </a:xfrm>
          <a:prstGeom prst="rect">
            <a:avLst/>
          </a:prstGeom>
        </p:spPr>
      </p:pic>
      <p:sp>
        <p:nvSpPr>
          <p:cNvPr id="8" name="TextBox 7">
            <a:extLst>
              <a:ext uri="{FF2B5EF4-FFF2-40B4-BE49-F238E27FC236}">
                <a16:creationId xmlns:a16="http://schemas.microsoft.com/office/drawing/2014/main" id="{8D239DEC-5B19-3B47-95E1-C8B30221AD5C}"/>
              </a:ext>
            </a:extLst>
          </p:cNvPr>
          <p:cNvSpPr txBox="1"/>
          <p:nvPr/>
        </p:nvSpPr>
        <p:spPr>
          <a:xfrm>
            <a:off x="1426028" y="6106886"/>
            <a:ext cx="6509658" cy="646331"/>
          </a:xfrm>
          <a:prstGeom prst="rect">
            <a:avLst/>
          </a:prstGeom>
          <a:noFill/>
        </p:spPr>
        <p:txBody>
          <a:bodyPr wrap="square" rtlCol="0">
            <a:spAutoFit/>
          </a:bodyPr>
          <a:lstStyle/>
          <a:p>
            <a:r>
              <a:rPr lang="en-US" sz="3600" dirty="0">
                <a:solidFill>
                  <a:schemeClr val="tx1">
                    <a:lumMod val="85000"/>
                  </a:schemeClr>
                </a:solidFill>
              </a:rPr>
              <a:t>COURSERA GOPI 052320 10AM</a:t>
            </a:r>
          </a:p>
        </p:txBody>
      </p:sp>
    </p:spTree>
    <p:extLst>
      <p:ext uri="{BB962C8B-B14F-4D97-AF65-F5344CB8AC3E}">
        <p14:creationId xmlns:p14="http://schemas.microsoft.com/office/powerpoint/2010/main" val="1677741568"/>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9C46B-9249-864B-B91E-0AA50CDFC576}"/>
              </a:ext>
            </a:extLst>
          </p:cNvPr>
          <p:cNvSpPr>
            <a:spLocks noGrp="1"/>
          </p:cNvSpPr>
          <p:nvPr>
            <p:ph type="title"/>
          </p:nvPr>
        </p:nvSpPr>
        <p:spPr/>
        <p:txBody>
          <a:bodyPr/>
          <a:lstStyle/>
          <a:p>
            <a:r>
              <a:rPr lang="en-US" dirty="0"/>
              <a:t>DATA SECTION</a:t>
            </a:r>
            <a:br>
              <a:rPr lang="en-US" dirty="0"/>
            </a:br>
            <a:endParaRPr lang="en-US" dirty="0"/>
          </a:p>
        </p:txBody>
      </p:sp>
      <p:sp>
        <p:nvSpPr>
          <p:cNvPr id="3" name="Content Placeholder 2">
            <a:extLst>
              <a:ext uri="{FF2B5EF4-FFF2-40B4-BE49-F238E27FC236}">
                <a16:creationId xmlns:a16="http://schemas.microsoft.com/office/drawing/2014/main" id="{AD876403-4FC2-D043-8EBD-BB28EEFE368C}"/>
              </a:ext>
            </a:extLst>
          </p:cNvPr>
          <p:cNvSpPr>
            <a:spLocks noGrp="1"/>
          </p:cNvSpPr>
          <p:nvPr>
            <p:ph idx="1"/>
          </p:nvPr>
        </p:nvSpPr>
        <p:spPr>
          <a:xfrm>
            <a:off x="1141412" y="1883229"/>
            <a:ext cx="9905999" cy="3907972"/>
          </a:xfrm>
        </p:spPr>
        <p:txBody>
          <a:bodyPr>
            <a:normAutofit/>
          </a:bodyPr>
          <a:lstStyle/>
          <a:p>
            <a:pPr marL="0" indent="0">
              <a:buNone/>
            </a:pPr>
            <a:r>
              <a:rPr lang="en-US" dirty="0" err="1"/>
              <a:t>FourSquare</a:t>
            </a:r>
            <a:r>
              <a:rPr lang="en-US" dirty="0"/>
              <a:t> API is used to collect data about locations of Football stadium in 5 major US cities which are: New </a:t>
            </a:r>
            <a:r>
              <a:rPr lang="en-US" dirty="0" err="1"/>
              <a:t>York,NY</a:t>
            </a:r>
            <a:r>
              <a:rPr lang="en-US" dirty="0"/>
              <a:t>, San Francisco, CA, Jersey City, NJ, Boston, MA and </a:t>
            </a:r>
            <a:r>
              <a:rPr lang="en-US" dirty="0" err="1"/>
              <a:t>Chicago,IL</a:t>
            </a:r>
            <a:r>
              <a:rPr lang="en-US" dirty="0"/>
              <a:t>. These are one of the most famous US cities. Our tourist can visit one of these  places, enjoy more football along with visiting the attractions close by  </a:t>
            </a:r>
          </a:p>
          <a:p>
            <a:endParaRPr lang="en-US" dirty="0"/>
          </a:p>
        </p:txBody>
      </p:sp>
      <p:pic>
        <p:nvPicPr>
          <p:cNvPr id="4" name="Picture 3">
            <a:extLst>
              <a:ext uri="{FF2B5EF4-FFF2-40B4-BE49-F238E27FC236}">
                <a16:creationId xmlns:a16="http://schemas.microsoft.com/office/drawing/2014/main" id="{52172A0E-90F9-B94B-9AB6-80B42ED78A6F}"/>
              </a:ext>
            </a:extLst>
          </p:cNvPr>
          <p:cNvPicPr>
            <a:picLocks noChangeAspect="1"/>
          </p:cNvPicPr>
          <p:nvPr/>
        </p:nvPicPr>
        <p:blipFill>
          <a:blip r:embed="rId2"/>
          <a:stretch>
            <a:fillRect/>
          </a:stretch>
        </p:blipFill>
        <p:spPr>
          <a:xfrm>
            <a:off x="8948057" y="466118"/>
            <a:ext cx="2808514" cy="1630969"/>
          </a:xfrm>
          <a:prstGeom prst="rect">
            <a:avLst/>
          </a:prstGeom>
        </p:spPr>
      </p:pic>
      <p:sp>
        <p:nvSpPr>
          <p:cNvPr id="6" name="TextBox 5">
            <a:extLst>
              <a:ext uri="{FF2B5EF4-FFF2-40B4-BE49-F238E27FC236}">
                <a16:creationId xmlns:a16="http://schemas.microsoft.com/office/drawing/2014/main" id="{10013019-F19F-FB4C-91D9-72478CC2E196}"/>
              </a:ext>
            </a:extLst>
          </p:cNvPr>
          <p:cNvSpPr txBox="1"/>
          <p:nvPr/>
        </p:nvSpPr>
        <p:spPr>
          <a:xfrm>
            <a:off x="1426028" y="6106886"/>
            <a:ext cx="6509658" cy="646331"/>
          </a:xfrm>
          <a:prstGeom prst="rect">
            <a:avLst/>
          </a:prstGeom>
          <a:noFill/>
        </p:spPr>
        <p:txBody>
          <a:bodyPr wrap="square" rtlCol="0">
            <a:spAutoFit/>
          </a:bodyPr>
          <a:lstStyle/>
          <a:p>
            <a:r>
              <a:rPr lang="en-US" sz="3600" dirty="0">
                <a:solidFill>
                  <a:schemeClr val="tx1">
                    <a:lumMod val="85000"/>
                  </a:schemeClr>
                </a:solidFill>
              </a:rPr>
              <a:t>COURSERA GOPI 052320 10AM</a:t>
            </a:r>
          </a:p>
        </p:txBody>
      </p:sp>
    </p:spTree>
    <p:extLst>
      <p:ext uri="{BB962C8B-B14F-4D97-AF65-F5344CB8AC3E}">
        <p14:creationId xmlns:p14="http://schemas.microsoft.com/office/powerpoint/2010/main" val="2603312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E503A3-23D8-D24B-B3AC-8263E875D9AB}"/>
              </a:ext>
            </a:extLst>
          </p:cNvPr>
          <p:cNvSpPr>
            <a:spLocks noGrp="1"/>
          </p:cNvSpPr>
          <p:nvPr>
            <p:ph type="title"/>
          </p:nvPr>
        </p:nvSpPr>
        <p:spPr/>
        <p:txBody>
          <a:bodyPr/>
          <a:lstStyle/>
          <a:p>
            <a:r>
              <a:rPr lang="en-US" dirty="0"/>
              <a:t>Methodology </a:t>
            </a:r>
          </a:p>
        </p:txBody>
      </p:sp>
      <p:sp>
        <p:nvSpPr>
          <p:cNvPr id="3" name="Content Placeholder 2">
            <a:extLst>
              <a:ext uri="{FF2B5EF4-FFF2-40B4-BE49-F238E27FC236}">
                <a16:creationId xmlns:a16="http://schemas.microsoft.com/office/drawing/2014/main" id="{9CFA8687-9E54-C34B-ABD8-98984B4CF29C}"/>
              </a:ext>
            </a:extLst>
          </p:cNvPr>
          <p:cNvSpPr>
            <a:spLocks noGrp="1"/>
          </p:cNvSpPr>
          <p:nvPr>
            <p:ph idx="1"/>
          </p:nvPr>
        </p:nvSpPr>
        <p:spPr/>
        <p:txBody>
          <a:bodyPr>
            <a:normAutofit lnSpcReduction="10000"/>
          </a:bodyPr>
          <a:lstStyle/>
          <a:p>
            <a:pPr marL="0" indent="0">
              <a:buNone/>
            </a:pPr>
            <a:r>
              <a:rPr lang="en-US" dirty="0"/>
              <a:t>First I assessed city would have the highest football stadium density. I used the Four Square API through the venues channel. I used the near query to get venues in the cities. I used the </a:t>
            </a:r>
            <a:r>
              <a:rPr lang="en-US" dirty="0" err="1"/>
              <a:t>CategoryID</a:t>
            </a:r>
            <a:r>
              <a:rPr lang="en-US" dirty="0"/>
              <a:t> to set it to show only football stadium </a:t>
            </a:r>
          </a:p>
          <a:p>
            <a:pPr marL="0" indent="0">
              <a:buNone/>
            </a:pPr>
            <a:r>
              <a:rPr lang="en-US" dirty="0"/>
              <a:t>To get an indicator of the density of football stadium, I calculated a center coordinate of the venues to get the mean longitude and latitude values. </a:t>
            </a:r>
          </a:p>
          <a:p>
            <a:pPr marL="0" indent="0">
              <a:buNone/>
            </a:pPr>
            <a:r>
              <a:rPr lang="en-US" dirty="0"/>
              <a:t>Then I calculated the mean of the Euclidean distance from each venue to the mean coordinates. That was my indicator; mean distance to the mean coordinate. </a:t>
            </a:r>
          </a:p>
        </p:txBody>
      </p:sp>
      <p:pic>
        <p:nvPicPr>
          <p:cNvPr id="4" name="Picture 3">
            <a:extLst>
              <a:ext uri="{FF2B5EF4-FFF2-40B4-BE49-F238E27FC236}">
                <a16:creationId xmlns:a16="http://schemas.microsoft.com/office/drawing/2014/main" id="{CEB4561E-2967-674F-9BB2-C99D09B7CFFD}"/>
              </a:ext>
            </a:extLst>
          </p:cNvPr>
          <p:cNvPicPr>
            <a:picLocks noChangeAspect="1"/>
          </p:cNvPicPr>
          <p:nvPr/>
        </p:nvPicPr>
        <p:blipFill>
          <a:blip r:embed="rId2"/>
          <a:stretch>
            <a:fillRect/>
          </a:stretch>
        </p:blipFill>
        <p:spPr>
          <a:xfrm>
            <a:off x="8948057" y="466118"/>
            <a:ext cx="2808514" cy="1630969"/>
          </a:xfrm>
          <a:prstGeom prst="rect">
            <a:avLst/>
          </a:prstGeom>
        </p:spPr>
      </p:pic>
      <p:sp>
        <p:nvSpPr>
          <p:cNvPr id="5" name="TextBox 4">
            <a:extLst>
              <a:ext uri="{FF2B5EF4-FFF2-40B4-BE49-F238E27FC236}">
                <a16:creationId xmlns:a16="http://schemas.microsoft.com/office/drawing/2014/main" id="{3C6A0D6A-FE81-4649-A543-904C7A3FAC7C}"/>
              </a:ext>
            </a:extLst>
          </p:cNvPr>
          <p:cNvSpPr txBox="1"/>
          <p:nvPr/>
        </p:nvSpPr>
        <p:spPr>
          <a:xfrm>
            <a:off x="1426028" y="6106886"/>
            <a:ext cx="6509658" cy="646331"/>
          </a:xfrm>
          <a:prstGeom prst="rect">
            <a:avLst/>
          </a:prstGeom>
          <a:noFill/>
        </p:spPr>
        <p:txBody>
          <a:bodyPr wrap="square" rtlCol="0">
            <a:spAutoFit/>
          </a:bodyPr>
          <a:lstStyle/>
          <a:p>
            <a:r>
              <a:rPr lang="en-US" sz="3600" dirty="0">
                <a:solidFill>
                  <a:schemeClr val="tx1">
                    <a:lumMod val="85000"/>
                  </a:schemeClr>
                </a:solidFill>
              </a:rPr>
              <a:t>COURSERA GOPI 052320 10AM</a:t>
            </a:r>
          </a:p>
        </p:txBody>
      </p:sp>
    </p:spTree>
    <p:extLst>
      <p:ext uri="{BB962C8B-B14F-4D97-AF65-F5344CB8AC3E}">
        <p14:creationId xmlns:p14="http://schemas.microsoft.com/office/powerpoint/2010/main" val="41483571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63BD0-6D05-8E40-BEB8-D6FB83BECE4F}"/>
              </a:ext>
            </a:extLst>
          </p:cNvPr>
          <p:cNvSpPr>
            <a:spLocks noGrp="1"/>
          </p:cNvSpPr>
          <p:nvPr>
            <p:ph type="title"/>
          </p:nvPr>
        </p:nvSpPr>
        <p:spPr/>
        <p:txBody>
          <a:bodyPr/>
          <a:lstStyle/>
          <a:p>
            <a:r>
              <a:rPr lang="en-US" dirty="0"/>
              <a:t>Results </a:t>
            </a:r>
          </a:p>
        </p:txBody>
      </p:sp>
      <p:sp>
        <p:nvSpPr>
          <p:cNvPr id="3" name="Content Placeholder 2">
            <a:extLst>
              <a:ext uri="{FF2B5EF4-FFF2-40B4-BE49-F238E27FC236}">
                <a16:creationId xmlns:a16="http://schemas.microsoft.com/office/drawing/2014/main" id="{D01A0B4E-14F4-DB4D-A733-4B11F8A15252}"/>
              </a:ext>
            </a:extLst>
          </p:cNvPr>
          <p:cNvSpPr>
            <a:spLocks noGrp="1"/>
          </p:cNvSpPr>
          <p:nvPr>
            <p:ph idx="1"/>
          </p:nvPr>
        </p:nvSpPr>
        <p:spPr/>
        <p:txBody>
          <a:bodyPr/>
          <a:lstStyle/>
          <a:p>
            <a:pPr marL="0" indent="0">
              <a:buNone/>
            </a:pPr>
            <a:r>
              <a:rPr lang="en-US" dirty="0"/>
              <a:t>Upon our inspection we see that San Francisco, New York and Jersey City and are the most densely cities, then calculated the Mean coordinate and the mean distance to mean coordinate(MDMC). Below represent mean coordinate with a big green circle and distances with green lines</a:t>
            </a:r>
          </a:p>
          <a:p>
            <a:endParaRPr lang="en-US" dirty="0"/>
          </a:p>
        </p:txBody>
      </p:sp>
      <p:pic>
        <p:nvPicPr>
          <p:cNvPr id="4" name="Picture 3">
            <a:extLst>
              <a:ext uri="{FF2B5EF4-FFF2-40B4-BE49-F238E27FC236}">
                <a16:creationId xmlns:a16="http://schemas.microsoft.com/office/drawing/2014/main" id="{BC35DD42-D303-9448-BFC7-6B8E130CAEDE}"/>
              </a:ext>
            </a:extLst>
          </p:cNvPr>
          <p:cNvPicPr>
            <a:picLocks noChangeAspect="1"/>
          </p:cNvPicPr>
          <p:nvPr/>
        </p:nvPicPr>
        <p:blipFill>
          <a:blip r:embed="rId2"/>
          <a:stretch>
            <a:fillRect/>
          </a:stretch>
        </p:blipFill>
        <p:spPr>
          <a:xfrm>
            <a:off x="8948057" y="466118"/>
            <a:ext cx="2808514" cy="1630969"/>
          </a:xfrm>
          <a:prstGeom prst="rect">
            <a:avLst/>
          </a:prstGeom>
        </p:spPr>
      </p:pic>
      <p:sp>
        <p:nvSpPr>
          <p:cNvPr id="5" name="TextBox 4">
            <a:extLst>
              <a:ext uri="{FF2B5EF4-FFF2-40B4-BE49-F238E27FC236}">
                <a16:creationId xmlns:a16="http://schemas.microsoft.com/office/drawing/2014/main" id="{0F44FA38-FE56-C741-8BFB-6C25ECAB7694}"/>
              </a:ext>
            </a:extLst>
          </p:cNvPr>
          <p:cNvSpPr txBox="1"/>
          <p:nvPr/>
        </p:nvSpPr>
        <p:spPr>
          <a:xfrm>
            <a:off x="1426028" y="6106886"/>
            <a:ext cx="6509658" cy="646331"/>
          </a:xfrm>
          <a:prstGeom prst="rect">
            <a:avLst/>
          </a:prstGeom>
          <a:noFill/>
        </p:spPr>
        <p:txBody>
          <a:bodyPr wrap="square" rtlCol="0">
            <a:spAutoFit/>
          </a:bodyPr>
          <a:lstStyle/>
          <a:p>
            <a:r>
              <a:rPr lang="en-US" sz="3600" dirty="0">
                <a:solidFill>
                  <a:schemeClr val="tx1">
                    <a:lumMod val="85000"/>
                  </a:schemeClr>
                </a:solidFill>
              </a:rPr>
              <a:t>COURSERA GOPI 052320 10AM</a:t>
            </a:r>
          </a:p>
        </p:txBody>
      </p:sp>
    </p:spTree>
    <p:extLst>
      <p:ext uri="{BB962C8B-B14F-4D97-AF65-F5344CB8AC3E}">
        <p14:creationId xmlns:p14="http://schemas.microsoft.com/office/powerpoint/2010/main" val="24136745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60E70-2615-0D4D-9D38-BFFA2462850D}"/>
              </a:ext>
            </a:extLst>
          </p:cNvPr>
          <p:cNvSpPr>
            <a:spLocks noGrp="1"/>
          </p:cNvSpPr>
          <p:nvPr>
            <p:ph type="title"/>
          </p:nvPr>
        </p:nvSpPr>
        <p:spPr/>
        <p:txBody>
          <a:bodyPr/>
          <a:lstStyle/>
          <a:p>
            <a:r>
              <a:rPr lang="en-US" dirty="0" err="1"/>
              <a:t>Sanfransico</a:t>
            </a:r>
            <a:endParaRPr lang="en-US" dirty="0"/>
          </a:p>
        </p:txBody>
      </p:sp>
      <p:pic>
        <p:nvPicPr>
          <p:cNvPr id="5" name="Content Placeholder 4">
            <a:extLst>
              <a:ext uri="{FF2B5EF4-FFF2-40B4-BE49-F238E27FC236}">
                <a16:creationId xmlns:a16="http://schemas.microsoft.com/office/drawing/2014/main" id="{A98E2F82-4CE7-E04B-8A39-07BCEB04DF0C}"/>
              </a:ext>
            </a:extLst>
          </p:cNvPr>
          <p:cNvPicPr>
            <a:picLocks noGrp="1" noChangeAspect="1"/>
          </p:cNvPicPr>
          <p:nvPr>
            <p:ph idx="1"/>
          </p:nvPr>
        </p:nvPicPr>
        <p:blipFill>
          <a:blip r:embed="rId2"/>
          <a:stretch>
            <a:fillRect/>
          </a:stretch>
        </p:blipFill>
        <p:spPr>
          <a:xfrm>
            <a:off x="1228497" y="1578428"/>
            <a:ext cx="9818914" cy="5061857"/>
          </a:xfrm>
        </p:spPr>
      </p:pic>
      <p:pic>
        <p:nvPicPr>
          <p:cNvPr id="6" name="Picture 5">
            <a:extLst>
              <a:ext uri="{FF2B5EF4-FFF2-40B4-BE49-F238E27FC236}">
                <a16:creationId xmlns:a16="http://schemas.microsoft.com/office/drawing/2014/main" id="{84060F53-40DE-4E4C-908C-95D64A150974}"/>
              </a:ext>
            </a:extLst>
          </p:cNvPr>
          <p:cNvPicPr>
            <a:picLocks noChangeAspect="1"/>
          </p:cNvPicPr>
          <p:nvPr/>
        </p:nvPicPr>
        <p:blipFill>
          <a:blip r:embed="rId3"/>
          <a:stretch>
            <a:fillRect/>
          </a:stretch>
        </p:blipFill>
        <p:spPr>
          <a:xfrm>
            <a:off x="9100457" y="106889"/>
            <a:ext cx="2808514" cy="1630969"/>
          </a:xfrm>
          <a:prstGeom prst="rect">
            <a:avLst/>
          </a:prstGeom>
        </p:spPr>
      </p:pic>
      <p:sp>
        <p:nvSpPr>
          <p:cNvPr id="7" name="TextBox 6">
            <a:extLst>
              <a:ext uri="{FF2B5EF4-FFF2-40B4-BE49-F238E27FC236}">
                <a16:creationId xmlns:a16="http://schemas.microsoft.com/office/drawing/2014/main" id="{491460CE-22AF-D046-9C8A-A958E088D174}"/>
              </a:ext>
            </a:extLst>
          </p:cNvPr>
          <p:cNvSpPr txBox="1"/>
          <p:nvPr/>
        </p:nvSpPr>
        <p:spPr>
          <a:xfrm>
            <a:off x="1426028" y="6117772"/>
            <a:ext cx="6509658" cy="646331"/>
          </a:xfrm>
          <a:prstGeom prst="rect">
            <a:avLst/>
          </a:prstGeom>
          <a:noFill/>
        </p:spPr>
        <p:txBody>
          <a:bodyPr wrap="square" rtlCol="0">
            <a:spAutoFit/>
          </a:bodyPr>
          <a:lstStyle/>
          <a:p>
            <a:r>
              <a:rPr lang="en-US" sz="3600" dirty="0">
                <a:solidFill>
                  <a:schemeClr val="tx1">
                    <a:lumMod val="85000"/>
                  </a:schemeClr>
                </a:solidFill>
              </a:rPr>
              <a:t>COURSERA GOPI 052320 10AM</a:t>
            </a:r>
          </a:p>
        </p:txBody>
      </p:sp>
      <p:sp>
        <p:nvSpPr>
          <p:cNvPr id="8" name="TextBox 7">
            <a:extLst>
              <a:ext uri="{FF2B5EF4-FFF2-40B4-BE49-F238E27FC236}">
                <a16:creationId xmlns:a16="http://schemas.microsoft.com/office/drawing/2014/main" id="{698A0A23-1423-834A-90BE-1457FB9B8075}"/>
              </a:ext>
            </a:extLst>
          </p:cNvPr>
          <p:cNvSpPr txBox="1"/>
          <p:nvPr/>
        </p:nvSpPr>
        <p:spPr>
          <a:xfrm>
            <a:off x="1426028" y="6106886"/>
            <a:ext cx="6509658" cy="646331"/>
          </a:xfrm>
          <a:prstGeom prst="rect">
            <a:avLst/>
          </a:prstGeom>
          <a:noFill/>
        </p:spPr>
        <p:txBody>
          <a:bodyPr wrap="square" rtlCol="0">
            <a:spAutoFit/>
          </a:bodyPr>
          <a:lstStyle/>
          <a:p>
            <a:r>
              <a:rPr lang="en-US" sz="3600" dirty="0">
                <a:solidFill>
                  <a:schemeClr val="bg2">
                    <a:lumMod val="40000"/>
                    <a:lumOff val="60000"/>
                  </a:schemeClr>
                </a:solidFill>
              </a:rPr>
              <a:t>COURSERA GOPI 052320 10AM</a:t>
            </a:r>
          </a:p>
        </p:txBody>
      </p:sp>
    </p:spTree>
    <p:extLst>
      <p:ext uri="{BB962C8B-B14F-4D97-AF65-F5344CB8AC3E}">
        <p14:creationId xmlns:p14="http://schemas.microsoft.com/office/powerpoint/2010/main" val="126252798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F8958C-B795-AC4F-B91F-F01CD84CDACD}"/>
              </a:ext>
            </a:extLst>
          </p:cNvPr>
          <p:cNvSpPr>
            <a:spLocks noGrp="1"/>
          </p:cNvSpPr>
          <p:nvPr>
            <p:ph type="title"/>
          </p:nvPr>
        </p:nvSpPr>
        <p:spPr/>
        <p:txBody>
          <a:bodyPr/>
          <a:lstStyle/>
          <a:p>
            <a:r>
              <a:rPr lang="en-US" dirty="0" err="1"/>
              <a:t>Newyork</a:t>
            </a:r>
            <a:endParaRPr lang="en-US" dirty="0"/>
          </a:p>
        </p:txBody>
      </p:sp>
      <p:pic>
        <p:nvPicPr>
          <p:cNvPr id="5" name="Content Placeholder 4">
            <a:extLst>
              <a:ext uri="{FF2B5EF4-FFF2-40B4-BE49-F238E27FC236}">
                <a16:creationId xmlns:a16="http://schemas.microsoft.com/office/drawing/2014/main" id="{F83A4258-FEBC-8041-9161-8BD2CA867C43}"/>
              </a:ext>
            </a:extLst>
          </p:cNvPr>
          <p:cNvPicPr>
            <a:picLocks noGrp="1" noChangeAspect="1"/>
          </p:cNvPicPr>
          <p:nvPr>
            <p:ph idx="1"/>
          </p:nvPr>
        </p:nvPicPr>
        <p:blipFill>
          <a:blip r:embed="rId2"/>
          <a:stretch>
            <a:fillRect/>
          </a:stretch>
        </p:blipFill>
        <p:spPr>
          <a:xfrm>
            <a:off x="1141413" y="2249488"/>
            <a:ext cx="9905998" cy="4521426"/>
          </a:xfrm>
        </p:spPr>
      </p:pic>
      <p:pic>
        <p:nvPicPr>
          <p:cNvPr id="6" name="Picture 5">
            <a:extLst>
              <a:ext uri="{FF2B5EF4-FFF2-40B4-BE49-F238E27FC236}">
                <a16:creationId xmlns:a16="http://schemas.microsoft.com/office/drawing/2014/main" id="{A03FD765-903A-E549-B093-FA647F8BF873}"/>
              </a:ext>
            </a:extLst>
          </p:cNvPr>
          <p:cNvPicPr>
            <a:picLocks noChangeAspect="1"/>
          </p:cNvPicPr>
          <p:nvPr/>
        </p:nvPicPr>
        <p:blipFill>
          <a:blip r:embed="rId3"/>
          <a:stretch>
            <a:fillRect/>
          </a:stretch>
        </p:blipFill>
        <p:spPr>
          <a:xfrm>
            <a:off x="8948057" y="466118"/>
            <a:ext cx="2808514" cy="1630969"/>
          </a:xfrm>
          <a:prstGeom prst="rect">
            <a:avLst/>
          </a:prstGeom>
        </p:spPr>
      </p:pic>
      <p:sp>
        <p:nvSpPr>
          <p:cNvPr id="7" name="TextBox 6">
            <a:extLst>
              <a:ext uri="{FF2B5EF4-FFF2-40B4-BE49-F238E27FC236}">
                <a16:creationId xmlns:a16="http://schemas.microsoft.com/office/drawing/2014/main" id="{8264C621-DCC8-8B4A-BB75-8B7DF506FE0A}"/>
              </a:ext>
            </a:extLst>
          </p:cNvPr>
          <p:cNvSpPr txBox="1"/>
          <p:nvPr/>
        </p:nvSpPr>
        <p:spPr>
          <a:xfrm>
            <a:off x="1426028" y="6106886"/>
            <a:ext cx="6509658" cy="646331"/>
          </a:xfrm>
          <a:prstGeom prst="rect">
            <a:avLst/>
          </a:prstGeom>
          <a:noFill/>
        </p:spPr>
        <p:txBody>
          <a:bodyPr wrap="square" rtlCol="0">
            <a:spAutoFit/>
          </a:bodyPr>
          <a:lstStyle/>
          <a:p>
            <a:r>
              <a:rPr lang="en-US" sz="3600" dirty="0">
                <a:solidFill>
                  <a:schemeClr val="bg2">
                    <a:lumMod val="40000"/>
                    <a:lumOff val="60000"/>
                  </a:schemeClr>
                </a:solidFill>
              </a:rPr>
              <a:t>COURSERA GOPI 052320 10AM</a:t>
            </a:r>
          </a:p>
        </p:txBody>
      </p:sp>
    </p:spTree>
    <p:extLst>
      <p:ext uri="{BB962C8B-B14F-4D97-AF65-F5344CB8AC3E}">
        <p14:creationId xmlns:p14="http://schemas.microsoft.com/office/powerpoint/2010/main" val="9429273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B28EFE-2BF7-6C44-889F-E79B8689FCD4}"/>
              </a:ext>
            </a:extLst>
          </p:cNvPr>
          <p:cNvSpPr>
            <a:spLocks noGrp="1"/>
          </p:cNvSpPr>
          <p:nvPr>
            <p:ph type="title"/>
          </p:nvPr>
        </p:nvSpPr>
        <p:spPr/>
        <p:txBody>
          <a:bodyPr/>
          <a:lstStyle/>
          <a:p>
            <a:r>
              <a:rPr lang="en-US" dirty="0"/>
              <a:t>Jersey city</a:t>
            </a:r>
          </a:p>
        </p:txBody>
      </p:sp>
      <p:pic>
        <p:nvPicPr>
          <p:cNvPr id="5" name="Content Placeholder 4">
            <a:extLst>
              <a:ext uri="{FF2B5EF4-FFF2-40B4-BE49-F238E27FC236}">
                <a16:creationId xmlns:a16="http://schemas.microsoft.com/office/drawing/2014/main" id="{02E27163-5BFF-174F-8B7C-4936BA236020}"/>
              </a:ext>
            </a:extLst>
          </p:cNvPr>
          <p:cNvPicPr>
            <a:picLocks noGrp="1" noChangeAspect="1"/>
          </p:cNvPicPr>
          <p:nvPr>
            <p:ph idx="1"/>
          </p:nvPr>
        </p:nvPicPr>
        <p:blipFill>
          <a:blip r:embed="rId2"/>
          <a:stretch>
            <a:fillRect/>
          </a:stretch>
        </p:blipFill>
        <p:spPr>
          <a:xfrm>
            <a:off x="1141413" y="2249488"/>
            <a:ext cx="9905998" cy="4466998"/>
          </a:xfrm>
        </p:spPr>
      </p:pic>
      <p:pic>
        <p:nvPicPr>
          <p:cNvPr id="6" name="Picture 5">
            <a:extLst>
              <a:ext uri="{FF2B5EF4-FFF2-40B4-BE49-F238E27FC236}">
                <a16:creationId xmlns:a16="http://schemas.microsoft.com/office/drawing/2014/main" id="{4D389DDA-CACD-3346-B3BB-FCFD68ED363A}"/>
              </a:ext>
            </a:extLst>
          </p:cNvPr>
          <p:cNvPicPr>
            <a:picLocks noChangeAspect="1"/>
          </p:cNvPicPr>
          <p:nvPr/>
        </p:nvPicPr>
        <p:blipFill>
          <a:blip r:embed="rId3"/>
          <a:stretch>
            <a:fillRect/>
          </a:stretch>
        </p:blipFill>
        <p:spPr>
          <a:xfrm>
            <a:off x="8948057" y="466118"/>
            <a:ext cx="2808514" cy="1630969"/>
          </a:xfrm>
          <a:prstGeom prst="rect">
            <a:avLst/>
          </a:prstGeom>
        </p:spPr>
      </p:pic>
      <p:sp>
        <p:nvSpPr>
          <p:cNvPr id="7" name="TextBox 6">
            <a:extLst>
              <a:ext uri="{FF2B5EF4-FFF2-40B4-BE49-F238E27FC236}">
                <a16:creationId xmlns:a16="http://schemas.microsoft.com/office/drawing/2014/main" id="{C501475C-28C8-884C-A590-CF27ABCDA861}"/>
              </a:ext>
            </a:extLst>
          </p:cNvPr>
          <p:cNvSpPr txBox="1"/>
          <p:nvPr/>
        </p:nvSpPr>
        <p:spPr>
          <a:xfrm>
            <a:off x="1426028" y="6106886"/>
            <a:ext cx="6509658" cy="646331"/>
          </a:xfrm>
          <a:prstGeom prst="rect">
            <a:avLst/>
          </a:prstGeom>
          <a:noFill/>
        </p:spPr>
        <p:txBody>
          <a:bodyPr wrap="square" rtlCol="0">
            <a:spAutoFit/>
          </a:bodyPr>
          <a:lstStyle/>
          <a:p>
            <a:r>
              <a:rPr lang="en-US" sz="3600" dirty="0">
                <a:solidFill>
                  <a:schemeClr val="bg2">
                    <a:lumMod val="40000"/>
                    <a:lumOff val="60000"/>
                  </a:schemeClr>
                </a:solidFill>
              </a:rPr>
              <a:t>COURSERA GOPI 052320 10AM</a:t>
            </a:r>
          </a:p>
        </p:txBody>
      </p:sp>
    </p:spTree>
    <p:extLst>
      <p:ext uri="{BB962C8B-B14F-4D97-AF65-F5344CB8AC3E}">
        <p14:creationId xmlns:p14="http://schemas.microsoft.com/office/powerpoint/2010/main" val="11706573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003918-A570-1248-BF6D-029D11F3E649}"/>
              </a:ext>
            </a:extLst>
          </p:cNvPr>
          <p:cNvSpPr>
            <a:spLocks noGrp="1"/>
          </p:cNvSpPr>
          <p:nvPr>
            <p:ph type="title"/>
          </p:nvPr>
        </p:nvSpPr>
        <p:spPr/>
        <p:txBody>
          <a:bodyPr/>
          <a:lstStyle/>
          <a:p>
            <a:r>
              <a:rPr lang="en-US" dirty="0"/>
              <a:t>Boston</a:t>
            </a:r>
          </a:p>
        </p:txBody>
      </p:sp>
      <p:pic>
        <p:nvPicPr>
          <p:cNvPr id="5" name="Content Placeholder 4">
            <a:extLst>
              <a:ext uri="{FF2B5EF4-FFF2-40B4-BE49-F238E27FC236}">
                <a16:creationId xmlns:a16="http://schemas.microsoft.com/office/drawing/2014/main" id="{F5268859-BE64-7748-A148-5EE9AE5141B7}"/>
              </a:ext>
            </a:extLst>
          </p:cNvPr>
          <p:cNvPicPr>
            <a:picLocks noGrp="1" noChangeAspect="1"/>
          </p:cNvPicPr>
          <p:nvPr>
            <p:ph idx="1"/>
          </p:nvPr>
        </p:nvPicPr>
        <p:blipFill>
          <a:blip r:embed="rId2"/>
          <a:stretch>
            <a:fillRect/>
          </a:stretch>
        </p:blipFill>
        <p:spPr>
          <a:xfrm>
            <a:off x="1141413" y="2249487"/>
            <a:ext cx="9905997" cy="4510541"/>
          </a:xfrm>
        </p:spPr>
      </p:pic>
      <p:pic>
        <p:nvPicPr>
          <p:cNvPr id="6" name="Picture 5">
            <a:extLst>
              <a:ext uri="{FF2B5EF4-FFF2-40B4-BE49-F238E27FC236}">
                <a16:creationId xmlns:a16="http://schemas.microsoft.com/office/drawing/2014/main" id="{87AE8E32-E953-404F-A28E-22F0FD3CF4D7}"/>
              </a:ext>
            </a:extLst>
          </p:cNvPr>
          <p:cNvPicPr>
            <a:picLocks noChangeAspect="1"/>
          </p:cNvPicPr>
          <p:nvPr/>
        </p:nvPicPr>
        <p:blipFill>
          <a:blip r:embed="rId3"/>
          <a:stretch>
            <a:fillRect/>
          </a:stretch>
        </p:blipFill>
        <p:spPr>
          <a:xfrm>
            <a:off x="8948057" y="466118"/>
            <a:ext cx="2808514" cy="1630969"/>
          </a:xfrm>
          <a:prstGeom prst="rect">
            <a:avLst/>
          </a:prstGeom>
        </p:spPr>
      </p:pic>
      <p:sp>
        <p:nvSpPr>
          <p:cNvPr id="7" name="TextBox 6">
            <a:extLst>
              <a:ext uri="{FF2B5EF4-FFF2-40B4-BE49-F238E27FC236}">
                <a16:creationId xmlns:a16="http://schemas.microsoft.com/office/drawing/2014/main" id="{01604382-8887-0A40-B132-4432C875037F}"/>
              </a:ext>
            </a:extLst>
          </p:cNvPr>
          <p:cNvSpPr txBox="1"/>
          <p:nvPr/>
        </p:nvSpPr>
        <p:spPr>
          <a:xfrm>
            <a:off x="1426028" y="6106886"/>
            <a:ext cx="6509658" cy="646331"/>
          </a:xfrm>
          <a:prstGeom prst="rect">
            <a:avLst/>
          </a:prstGeom>
          <a:noFill/>
        </p:spPr>
        <p:txBody>
          <a:bodyPr wrap="square" rtlCol="0">
            <a:spAutoFit/>
          </a:bodyPr>
          <a:lstStyle/>
          <a:p>
            <a:r>
              <a:rPr lang="en-US" sz="3600" dirty="0">
                <a:solidFill>
                  <a:schemeClr val="bg2">
                    <a:lumMod val="40000"/>
                    <a:lumOff val="60000"/>
                  </a:schemeClr>
                </a:solidFill>
              </a:rPr>
              <a:t>COURSERA GOPI 052320 10AM</a:t>
            </a:r>
          </a:p>
        </p:txBody>
      </p:sp>
    </p:spTree>
    <p:extLst>
      <p:ext uri="{BB962C8B-B14F-4D97-AF65-F5344CB8AC3E}">
        <p14:creationId xmlns:p14="http://schemas.microsoft.com/office/powerpoint/2010/main" val="317891813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37</TotalTime>
  <Words>457</Words>
  <Application>Microsoft Macintosh PowerPoint</Application>
  <PresentationFormat>Widescreen</PresentationFormat>
  <Paragraphs>30</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Trebuchet MS</vt:lpstr>
      <vt:lpstr>Tw Cen MT</vt:lpstr>
      <vt:lpstr>Circuit</vt:lpstr>
      <vt:lpstr>BEST PLACE TO WATCH MORE FOOTBALL GAMES IN usa   </vt:lpstr>
      <vt:lpstr>Business Problem</vt:lpstr>
      <vt:lpstr>DATA SECTION </vt:lpstr>
      <vt:lpstr>Methodology </vt:lpstr>
      <vt:lpstr>Results </vt:lpstr>
      <vt:lpstr>Sanfransico</vt:lpstr>
      <vt:lpstr>Newyork</vt:lpstr>
      <vt:lpstr>Jersey city</vt:lpstr>
      <vt:lpstr>Boston</vt:lpstr>
      <vt:lpstr>chicago</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BEST PLACE TO WATCH MORE FOOTBALL GAMES IN usa</dc:title>
  <dc:creator>gv g</dc:creator>
  <cp:lastModifiedBy>gv g</cp:lastModifiedBy>
  <cp:revision>5</cp:revision>
  <dcterms:created xsi:type="dcterms:W3CDTF">2020-05-24T18:03:09Z</dcterms:created>
  <dcterms:modified xsi:type="dcterms:W3CDTF">2020-05-24T18:41:04Z</dcterms:modified>
</cp:coreProperties>
</file>

<file path=docProps/thumbnail.jpeg>
</file>